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7" r:id="rId2"/>
    <p:sldId id="258" r:id="rId3"/>
    <p:sldId id="259" r:id="rId4"/>
    <p:sldId id="278" r:id="rId5"/>
    <p:sldId id="260" r:id="rId6"/>
    <p:sldId id="262" r:id="rId7"/>
    <p:sldId id="263" r:id="rId8"/>
    <p:sldId id="266" r:id="rId9"/>
    <p:sldId id="264" r:id="rId10"/>
    <p:sldId id="265" r:id="rId11"/>
    <p:sldId id="267" r:id="rId12"/>
    <p:sldId id="279" r:id="rId13"/>
    <p:sldId id="269" r:id="rId14"/>
    <p:sldId id="280" r:id="rId15"/>
    <p:sldId id="271" r:id="rId16"/>
    <p:sldId id="281" r:id="rId17"/>
    <p:sldId id="273" r:id="rId18"/>
    <p:sldId id="282" r:id="rId19"/>
    <p:sldId id="28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84" autoAdjust="0"/>
  </p:normalViewPr>
  <p:slideViewPr>
    <p:cSldViewPr>
      <p:cViewPr varScale="1">
        <p:scale>
          <a:sx n="75" d="100"/>
          <a:sy n="75" d="100"/>
        </p:scale>
        <p:origin x="-101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376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3B92D6-E180-4506-A633-63031FFBA41C}" type="datetimeFigureOut">
              <a:rPr lang="en-US" smtClean="0"/>
              <a:pPr/>
              <a:t>3/17/2009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2B698D-91ED-40AA-9105-2EA8EB4328B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7B97C-E448-4B3B-942D-EDDFC69CC4B6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3/17/2009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ms-help://MS.SQLCC.v10/MS.SQLSVR.v10.en/s10de_0evalplan/html/26b28045-c3c2-465a-b564-bf2189e93fdc.htm" TargetMode="External"/><Relationship Id="rId7" Type="http://schemas.openxmlformats.org/officeDocument/2006/relationships/image" Target="../media/image17.png"/><Relationship Id="rId2" Type="http://schemas.openxmlformats.org/officeDocument/2006/relationships/hyperlink" Target="ms-help://MS.SQLCC.v9/MS.SQLSVR.v9.en/udb9/html/26b28045-c3c2-465a-b564-bf2189e93fdc.htm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png"/><Relationship Id="rId5" Type="http://schemas.openxmlformats.org/officeDocument/2006/relationships/hyperlink" Target="ms-help://MS.SQLCC.v10/MS.SQLSVR.v10.en/s10de_0evalplan/html/1efeba1f-f848-4861-9af3-594e5ab3b597.htm" TargetMode="External"/><Relationship Id="rId4" Type="http://schemas.openxmlformats.org/officeDocument/2006/relationships/hyperlink" Target="ms-help://MS.SQLCC.v9/MS.SQLSVR.v9.en/udb9/html/1efeba1f-f848-4861-9af3-594e5ab3b597.htm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gif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11" Type="http://schemas.openxmlformats.org/officeDocument/2006/relationships/image" Target="../media/image11.gif"/><Relationship Id="rId5" Type="http://schemas.openxmlformats.org/officeDocument/2006/relationships/image" Target="../media/image5.gif"/><Relationship Id="rId15" Type="http://schemas.openxmlformats.org/officeDocument/2006/relationships/image" Target="../media/image15.jpeg"/><Relationship Id="rId10" Type="http://schemas.openxmlformats.org/officeDocument/2006/relationships/image" Target="../media/image10.gif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SQL Server Indexing for the </a:t>
            </a:r>
            <a:r>
              <a:rPr lang="en-US" smtClean="0"/>
              <a:t>Client Developer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Denny Cherry</a:t>
            </a:r>
          </a:p>
          <a:p>
            <a:r>
              <a:rPr lang="en-US" dirty="0" smtClean="0"/>
              <a:t>Senior Database Administrator / Architect</a:t>
            </a:r>
          </a:p>
          <a:p>
            <a:r>
              <a:rPr lang="en-US" dirty="0" smtClean="0"/>
              <a:t>dcherry@awarenesstech.com</a:t>
            </a:r>
          </a:p>
          <a:p>
            <a:r>
              <a:rPr lang="en-US" dirty="0" smtClean="0"/>
              <a:t>Quest Software SQL Server MVP</a:t>
            </a:r>
          </a:p>
          <a:p>
            <a:r>
              <a:rPr lang="en-US" dirty="0" smtClean="0"/>
              <a:t>MVP, MCSA, MCDBA, MCTS, MCITP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Full Text Indexes (SQL 2008 and up)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Now stored within the database</a:t>
            </a:r>
          </a:p>
          <a:p>
            <a:r>
              <a:rPr lang="en-US" dirty="0" smtClean="0"/>
              <a:t>Command is still parsed via MS Search service, but looking is done natively</a:t>
            </a:r>
          </a:p>
          <a:p>
            <a:r>
              <a:rPr lang="en-US" dirty="0" smtClean="0"/>
              <a:t>Full text search now only searches the required subset of rows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XML Indexes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Allows you to index specific nodes of the XML document</a:t>
            </a:r>
          </a:p>
          <a:p>
            <a:r>
              <a:rPr lang="en-US" dirty="0" smtClean="0"/>
              <a:t>249 XML Indexes pre table</a:t>
            </a:r>
          </a:p>
          <a:p>
            <a:r>
              <a:rPr lang="en-US" dirty="0" smtClean="0"/>
              <a:t>Requires a Clustered Index on the table</a:t>
            </a:r>
          </a:p>
          <a:p>
            <a:r>
              <a:rPr lang="en-US" dirty="0" smtClean="0"/>
              <a:t>Each xml column can have a single primary XML index and multiple secondary XML indexes</a:t>
            </a:r>
          </a:p>
          <a:p>
            <a:r>
              <a:rPr lang="en-US" dirty="0" smtClean="0"/>
              <a:t>XML Indexes can only be created on a single XML Column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Introduce the different kinds of indexes</a:t>
            </a:r>
          </a:p>
          <a:p>
            <a:r>
              <a:rPr lang="en-US" b="1" dirty="0" smtClean="0"/>
              <a:t>Common Misconceptions about indexes</a:t>
            </a:r>
          </a:p>
          <a:p>
            <a:r>
              <a:rPr lang="en-US" dirty="0" smtClean="0"/>
              <a:t>Downsides to indexes</a:t>
            </a:r>
          </a:p>
          <a:p>
            <a:r>
              <a:rPr lang="en-US" dirty="0" smtClean="0"/>
              <a:t>Introduce advanced index tuning techniques</a:t>
            </a:r>
          </a:p>
          <a:p>
            <a:r>
              <a:rPr lang="en-US" dirty="0" smtClean="0"/>
              <a:t>Q &amp; 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Common Misconceptions about indexes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Indexes don’t require </a:t>
            </a:r>
            <a:r>
              <a:rPr lang="en-US" dirty="0" smtClean="0"/>
              <a:t>maintenance</a:t>
            </a:r>
            <a:endParaRPr lang="en-US" dirty="0" smtClean="0"/>
          </a:p>
          <a:p>
            <a:r>
              <a:rPr lang="en-US" dirty="0" smtClean="0"/>
              <a:t>If I create one index for each column in my where clause I’ll be fine</a:t>
            </a:r>
          </a:p>
          <a:p>
            <a:r>
              <a:rPr lang="en-US" dirty="0" smtClean="0"/>
              <a:t>The table is sorted based on the order of the Clustered Index</a:t>
            </a:r>
          </a:p>
          <a:p>
            <a:r>
              <a:rPr lang="en-US" dirty="0" smtClean="0"/>
              <a:t>Clustered Indexes are required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Introduce the different kinds of indexes</a:t>
            </a:r>
          </a:p>
          <a:p>
            <a:r>
              <a:rPr lang="en-US" dirty="0" smtClean="0"/>
              <a:t>Common Misconceptions about indexes</a:t>
            </a:r>
          </a:p>
          <a:p>
            <a:r>
              <a:rPr lang="en-US" b="1" dirty="0" smtClean="0"/>
              <a:t>Downsides to indexes</a:t>
            </a:r>
          </a:p>
          <a:p>
            <a:r>
              <a:rPr lang="en-US" dirty="0" smtClean="0"/>
              <a:t>Introduce advanced index tuning techniques</a:t>
            </a:r>
          </a:p>
          <a:p>
            <a:r>
              <a:rPr lang="en-US" dirty="0" smtClean="0"/>
              <a:t>Q &amp; 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Downsides to indexes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Indexes take up space</a:t>
            </a:r>
          </a:p>
          <a:p>
            <a:pPr lvl="1"/>
            <a:r>
              <a:rPr lang="en-US" dirty="0" smtClean="0"/>
              <a:t>On large complex databases the indexes can take up more space than the table</a:t>
            </a:r>
          </a:p>
          <a:p>
            <a:pPr lvl="1"/>
            <a:r>
              <a:rPr lang="en-US" dirty="0" smtClean="0"/>
              <a:t>Data is duplicated in each index which contains the column</a:t>
            </a:r>
          </a:p>
          <a:p>
            <a:r>
              <a:rPr lang="en-US" dirty="0" smtClean="0"/>
              <a:t>Indexes slow down insert, update, delete (especially full text indexes) statements</a:t>
            </a:r>
          </a:p>
          <a:p>
            <a:r>
              <a:rPr lang="en-US" dirty="0" smtClean="0"/>
              <a:t>Using the wrong index can be slower than using no index</a:t>
            </a:r>
          </a:p>
          <a:p>
            <a:r>
              <a:rPr lang="en-US" dirty="0" smtClean="0"/>
              <a:t>Encrypted data can’t be effectively </a:t>
            </a:r>
            <a:r>
              <a:rPr lang="en-US" dirty="0" smtClean="0"/>
              <a:t>indexed (depending on encryption method.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Introduce the different kinds of indexes</a:t>
            </a:r>
          </a:p>
          <a:p>
            <a:r>
              <a:rPr lang="en-US" dirty="0" smtClean="0"/>
              <a:t>Common Misconceptions about indexes</a:t>
            </a:r>
          </a:p>
          <a:p>
            <a:r>
              <a:rPr lang="en-US" dirty="0" smtClean="0"/>
              <a:t>Downsides to indexes</a:t>
            </a:r>
          </a:p>
          <a:p>
            <a:r>
              <a:rPr lang="en-US" b="1" dirty="0" smtClean="0"/>
              <a:t>Introduce advanced index tuning techniques</a:t>
            </a:r>
          </a:p>
          <a:p>
            <a:r>
              <a:rPr lang="en-US" dirty="0" smtClean="0"/>
              <a:t>Q &amp; 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Advanced Index Tuning 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Fillfactor</a:t>
            </a:r>
            <a:endParaRPr lang="en-US" dirty="0" smtClean="0"/>
          </a:p>
          <a:p>
            <a:pPr lvl="1"/>
            <a:r>
              <a:rPr lang="en-US" dirty="0" smtClean="0"/>
              <a:t>Tells the SQL Server how much free space to leave in the leaf level pages.</a:t>
            </a:r>
          </a:p>
          <a:p>
            <a:r>
              <a:rPr lang="en-US" dirty="0" smtClean="0"/>
              <a:t>Padding</a:t>
            </a:r>
          </a:p>
          <a:p>
            <a:pPr lvl="1"/>
            <a:r>
              <a:rPr lang="en-US" dirty="0" smtClean="0"/>
              <a:t>Tells the SQL Server to use the </a:t>
            </a:r>
            <a:r>
              <a:rPr lang="en-US" dirty="0" err="1" smtClean="0"/>
              <a:t>Fillfactor</a:t>
            </a:r>
            <a:r>
              <a:rPr lang="en-US" dirty="0" smtClean="0"/>
              <a:t> setting to leave free space in the intermediate-level pages.</a:t>
            </a:r>
          </a:p>
          <a:p>
            <a:r>
              <a:rPr lang="en-US" dirty="0" smtClean="0"/>
              <a:t>Online Rebuilds</a:t>
            </a:r>
          </a:p>
          <a:p>
            <a:r>
              <a:rPr lang="en-US" dirty="0" smtClean="0"/>
              <a:t>Data Compression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Using the Advanced Index Tuning 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CREATE INDEX </a:t>
            </a:r>
            <a:r>
              <a:rPr lang="en-US" dirty="0" err="1" smtClean="0"/>
              <a:t>MyIndex</a:t>
            </a:r>
            <a:r>
              <a:rPr lang="en-US" dirty="0" smtClean="0"/>
              <a:t> ON </a:t>
            </a:r>
            <a:r>
              <a:rPr lang="en-US" dirty="0" err="1" smtClean="0"/>
              <a:t>dbo.MyTable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ON (Col1, Col5, Col3)</a:t>
            </a:r>
          </a:p>
          <a:p>
            <a:pPr>
              <a:buNone/>
            </a:pPr>
            <a:r>
              <a:rPr lang="en-US" dirty="0" smtClean="0"/>
              <a:t>INCLUDE (Col4, Col2)</a:t>
            </a:r>
          </a:p>
          <a:p>
            <a:pPr>
              <a:buNone/>
            </a:pPr>
            <a:r>
              <a:rPr lang="en-US" dirty="0" smtClean="0"/>
              <a:t>WHERE Col6 = ‘Value3’</a:t>
            </a:r>
          </a:p>
          <a:p>
            <a:pPr>
              <a:buNone/>
            </a:pPr>
            <a:r>
              <a:rPr lang="en-US" dirty="0" smtClean="0"/>
              <a:t>WITH (FILLFACTOR=70, PAD_INDEX=ON, ONLINE=ON, DATA_COMPRESSION = ROW | PAGE);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Index Page Layout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 smtClean="0"/>
              <a:t>Clustered (BOL </a:t>
            </a:r>
            <a:r>
              <a:rPr lang="en-US" sz="2000" dirty="0" smtClean="0">
                <a:hlinkClick r:id="rId2"/>
              </a:rPr>
              <a:t>2005 </a:t>
            </a:r>
            <a:r>
              <a:rPr lang="en-US" sz="2000" dirty="0" smtClean="0"/>
              <a:t>/ </a:t>
            </a:r>
            <a:r>
              <a:rPr lang="en-US" sz="2000" dirty="0" smtClean="0">
                <a:hlinkClick r:id="rId3"/>
              </a:rPr>
              <a:t>2008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Non-Clustered (BOL </a:t>
            </a:r>
            <a:r>
              <a:rPr lang="en-US" sz="2000" dirty="0" smtClean="0">
                <a:hlinkClick r:id="rId4"/>
              </a:rPr>
              <a:t>2005 </a:t>
            </a:r>
            <a:r>
              <a:rPr lang="en-US" sz="2000" dirty="0" smtClean="0"/>
              <a:t>/ </a:t>
            </a:r>
            <a:r>
              <a:rPr lang="en-US" sz="2000" dirty="0" smtClean="0">
                <a:solidFill>
                  <a:schemeClr val="accent1"/>
                </a:solidFill>
                <a:hlinkClick r:id="rId5"/>
              </a:rPr>
              <a:t>2008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pic>
        <p:nvPicPr>
          <p:cNvPr id="7" name="Content Placeholder 6" descr="page levels (clustered).bmp"/>
          <p:cNvPicPr>
            <a:picLocks noGrp="1" noChangeAspect="1"/>
          </p:cNvPicPr>
          <p:nvPr>
            <p:ph sz="quarter" idx="2"/>
          </p:nvPr>
        </p:nvPicPr>
        <p:blipFill>
          <a:blip r:embed="rId6"/>
          <a:stretch>
            <a:fillRect/>
          </a:stretch>
        </p:blipFill>
        <p:spPr>
          <a:xfrm>
            <a:off x="683332" y="2514600"/>
            <a:ext cx="3587924" cy="3846513"/>
          </a:xfrm>
        </p:spPr>
      </p:pic>
      <p:pic>
        <p:nvPicPr>
          <p:cNvPr id="8" name="Content Placeholder 7" descr="page levels (non-clustered).bmp"/>
          <p:cNvPicPr>
            <a:picLocks noGrp="1" noChangeAspect="1"/>
          </p:cNvPicPr>
          <p:nvPr>
            <p:ph sz="quarter" idx="4"/>
          </p:nvPr>
        </p:nvPicPr>
        <p:blipFill>
          <a:blip r:embed="rId7"/>
          <a:stretch>
            <a:fillRect/>
          </a:stretch>
        </p:blipFill>
        <p:spPr>
          <a:xfrm>
            <a:off x="4645025" y="2589963"/>
            <a:ext cx="4041775" cy="3695786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cherry\Pictures\NJ\300awarenesste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1143000"/>
            <a:ext cx="2330450" cy="463501"/>
          </a:xfrm>
          <a:prstGeom prst="rect">
            <a:avLst/>
          </a:prstGeom>
          <a:noFill/>
        </p:spPr>
      </p:pic>
      <p:pic>
        <p:nvPicPr>
          <p:cNvPr id="3" name="Picture 3" descr="C:\Users\dcherry\Pictures\NJ\lagraphico_logo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1219200"/>
            <a:ext cx="2146300" cy="457200"/>
          </a:xfrm>
          <a:prstGeom prst="rect">
            <a:avLst/>
          </a:prstGeom>
          <a:noFill/>
        </p:spPr>
      </p:pic>
      <p:pic>
        <p:nvPicPr>
          <p:cNvPr id="4" name="Picture 4" descr="C:\Users\dcherry\Pictures\NJ\NC_Lg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33600" y="2362200"/>
            <a:ext cx="1895475" cy="542925"/>
          </a:xfrm>
          <a:prstGeom prst="rect">
            <a:avLst/>
          </a:prstGeom>
          <a:noFill/>
        </p:spPr>
      </p:pic>
      <p:pic>
        <p:nvPicPr>
          <p:cNvPr id="5" name="Picture 5" descr="C:\Users\dcherry\Pictures\NJ\logo2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3400" y="4419600"/>
            <a:ext cx="2733676" cy="504825"/>
          </a:xfrm>
          <a:prstGeom prst="rect">
            <a:avLst/>
          </a:prstGeom>
          <a:noFill/>
        </p:spPr>
      </p:pic>
      <p:pic>
        <p:nvPicPr>
          <p:cNvPr id="6" name="Picture 6" descr="C:\Users\dcherry\Pictures\NJ\razorgator_logo[1]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00" y="1447800"/>
            <a:ext cx="2038350" cy="742950"/>
          </a:xfrm>
          <a:prstGeom prst="rect">
            <a:avLst/>
          </a:prstGeom>
          <a:noFill/>
        </p:spPr>
      </p:pic>
      <p:pic>
        <p:nvPicPr>
          <p:cNvPr id="7" name="Picture 7" descr="C:\Users\dcherry\Pictures\NJ\IGN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53200" y="5486400"/>
            <a:ext cx="914400" cy="914400"/>
          </a:xfrm>
          <a:prstGeom prst="rect">
            <a:avLst/>
          </a:prstGeom>
          <a:noFill/>
        </p:spPr>
      </p:pic>
      <p:pic>
        <p:nvPicPr>
          <p:cNvPr id="8" name="Picture 8" descr="C:\Users\dcherry\Pictures\NJ\MySpacecircle2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800600" y="2133600"/>
            <a:ext cx="933450" cy="933450"/>
          </a:xfrm>
          <a:prstGeom prst="rect">
            <a:avLst/>
          </a:prstGeom>
          <a:noFill/>
        </p:spPr>
      </p:pic>
      <p:pic>
        <p:nvPicPr>
          <p:cNvPr id="9" name="Picture 9" descr="C:\Users\dcherry\Pictures\NJ\gamespy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962400" y="4648200"/>
            <a:ext cx="1847850" cy="676275"/>
          </a:xfrm>
          <a:prstGeom prst="rect">
            <a:avLst/>
          </a:prstGeom>
          <a:noFill/>
        </p:spPr>
      </p:pic>
      <p:pic>
        <p:nvPicPr>
          <p:cNvPr id="10" name="Picture 10" descr="C:\Users\dcherry\Pictures\NJ\elink_logo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990600" y="3276600"/>
            <a:ext cx="1971675" cy="666750"/>
          </a:xfrm>
          <a:prstGeom prst="rect">
            <a:avLst/>
          </a:prstGeom>
          <a:noFill/>
        </p:spPr>
      </p:pic>
      <p:pic>
        <p:nvPicPr>
          <p:cNvPr id="11" name="Picture 11" descr="C:\Users\dcherry\Pictures\NJ\quest_logo.gif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324600" y="4495800"/>
            <a:ext cx="1809750" cy="323850"/>
          </a:xfrm>
          <a:prstGeom prst="rect">
            <a:avLst/>
          </a:prstGeom>
          <a:noFill/>
        </p:spPr>
      </p:pic>
      <p:pic>
        <p:nvPicPr>
          <p:cNvPr id="12" name="Picture 12" descr="C:\Users\dcherry\Pictures\NJ\SearchSQLServer.g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581400" y="3505200"/>
            <a:ext cx="2000250" cy="314325"/>
          </a:xfrm>
          <a:prstGeom prst="rect">
            <a:avLst/>
          </a:prstGeom>
          <a:noFill/>
        </p:spPr>
      </p:pic>
      <p:pic>
        <p:nvPicPr>
          <p:cNvPr id="13" name="Picture 13" descr="C:\Users\dcherry\Pictures\NJ\odinjobs.gif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400800" y="3048000"/>
            <a:ext cx="1590675" cy="590550"/>
          </a:xfrm>
          <a:prstGeom prst="rect">
            <a:avLst/>
          </a:prstGeom>
          <a:noFill/>
        </p:spPr>
      </p:pic>
      <p:pic>
        <p:nvPicPr>
          <p:cNvPr id="14" name="Picture 15" descr="C:\Users\dcherry\Pictures\NJ\techtarget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981200" y="5410200"/>
            <a:ext cx="1047750" cy="1123950"/>
          </a:xfrm>
          <a:prstGeom prst="rect">
            <a:avLst/>
          </a:prstGeom>
          <a:noFill/>
        </p:spPr>
      </p:pic>
      <p:pic>
        <p:nvPicPr>
          <p:cNvPr id="15" name="Picture 2" descr="C:\Users\dcherry\Pictures\NJ\CP_Logo_Small_(RGB)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581400" y="5791200"/>
            <a:ext cx="2428875" cy="679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 &amp; 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Denny Cherry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19106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dcherry@awarenesstech.com</a:t>
            </a:r>
          </a:p>
          <a:p>
            <a:r>
              <a:rPr lang="en-US" dirty="0" smtClean="0"/>
              <a:t>http://itke.techtarget.com/sql-server/</a:t>
            </a:r>
          </a:p>
          <a:p>
            <a:r>
              <a:rPr lang="en-US" dirty="0" smtClean="0"/>
              <a:t>http://www.twitter.com/mrdenny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4572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Please fill out the session survey on the </a:t>
            </a:r>
            <a:r>
              <a:rPr lang="en-US" dirty="0" err="1" smtClean="0"/>
              <a:t>SoCal</a:t>
            </a:r>
            <a:r>
              <a:rPr lang="en-US" dirty="0" smtClean="0"/>
              <a:t> Code Camp website.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Introduce the different kinds of indexes</a:t>
            </a:r>
          </a:p>
          <a:p>
            <a:r>
              <a:rPr lang="en-US" dirty="0" smtClean="0"/>
              <a:t>Common Misconceptions about indexes</a:t>
            </a:r>
          </a:p>
          <a:p>
            <a:r>
              <a:rPr lang="en-US" dirty="0" smtClean="0"/>
              <a:t>Downsides to indexes</a:t>
            </a:r>
          </a:p>
          <a:p>
            <a:r>
              <a:rPr lang="en-US" dirty="0" smtClean="0"/>
              <a:t>Introduce advanced index tuning techniques</a:t>
            </a:r>
          </a:p>
          <a:p>
            <a:r>
              <a:rPr lang="en-US" dirty="0" smtClean="0"/>
              <a:t>Q &amp; 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Introduce the different kinds of indexes</a:t>
            </a:r>
          </a:p>
          <a:p>
            <a:r>
              <a:rPr lang="en-US" dirty="0" smtClean="0"/>
              <a:t>Common Misconceptions about indexes</a:t>
            </a:r>
          </a:p>
          <a:p>
            <a:r>
              <a:rPr lang="en-US" dirty="0" smtClean="0"/>
              <a:t>Downsides to indexes</a:t>
            </a:r>
          </a:p>
          <a:p>
            <a:r>
              <a:rPr lang="en-US" dirty="0" smtClean="0"/>
              <a:t>Introduce advanced index tuning techniques</a:t>
            </a:r>
          </a:p>
          <a:p>
            <a:r>
              <a:rPr lang="en-US" dirty="0" smtClean="0"/>
              <a:t>Q &amp; 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 Kinds of Indexes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Four </a:t>
            </a:r>
            <a:r>
              <a:rPr lang="en-US" dirty="0" smtClean="0"/>
              <a:t>Kinds of Indexes</a:t>
            </a:r>
          </a:p>
          <a:p>
            <a:pPr lvl="1"/>
            <a:r>
              <a:rPr lang="en-US" dirty="0" smtClean="0"/>
              <a:t>Clustered</a:t>
            </a:r>
          </a:p>
          <a:p>
            <a:pPr lvl="1"/>
            <a:r>
              <a:rPr lang="en-US" dirty="0" smtClean="0"/>
              <a:t>Non-clustered</a:t>
            </a:r>
          </a:p>
          <a:p>
            <a:pPr lvl="1"/>
            <a:r>
              <a:rPr lang="en-US" dirty="0" smtClean="0"/>
              <a:t>Full Text</a:t>
            </a:r>
          </a:p>
          <a:p>
            <a:pPr lvl="1"/>
            <a:r>
              <a:rPr lang="en-US" dirty="0" smtClean="0"/>
              <a:t>XML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Clustered Indexes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Clustered Index per table</a:t>
            </a:r>
          </a:p>
          <a:p>
            <a:r>
              <a:rPr lang="en-US" dirty="0" smtClean="0"/>
              <a:t>Can access full copy of row data directly from the index</a:t>
            </a:r>
          </a:p>
          <a:p>
            <a:r>
              <a:rPr lang="en-US" dirty="0" smtClean="0"/>
              <a:t>Up to 16 indexed columns can be part of the index</a:t>
            </a:r>
          </a:p>
          <a:p>
            <a:pPr lvl="1"/>
            <a:r>
              <a:rPr lang="en-US" dirty="0" smtClean="0"/>
              <a:t>(15 if the table contains any XML indexes)</a:t>
            </a:r>
          </a:p>
          <a:p>
            <a:r>
              <a:rPr lang="en-US" dirty="0" smtClean="0"/>
              <a:t>Primary Key will by default be the Clustered Index</a:t>
            </a:r>
          </a:p>
          <a:p>
            <a:r>
              <a:rPr lang="en-US" dirty="0" smtClean="0"/>
              <a:t>Must be created on the same </a:t>
            </a:r>
            <a:r>
              <a:rPr lang="en-US" dirty="0" err="1" smtClean="0"/>
              <a:t>filegroup</a:t>
            </a:r>
            <a:r>
              <a:rPr lang="en-US" dirty="0" smtClean="0"/>
              <a:t> as the </a:t>
            </a:r>
            <a:r>
              <a:rPr lang="en-US" dirty="0" smtClean="0"/>
              <a:t>table</a:t>
            </a:r>
          </a:p>
          <a:p>
            <a:r>
              <a:rPr lang="en-US" dirty="0" smtClean="0"/>
              <a:t>Clustered </a:t>
            </a:r>
            <a:r>
              <a:rPr lang="en-US" dirty="0" smtClean="0"/>
              <a:t>indexes can enforce uniqueness on the indexed columns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Non-clustered Index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Up to 999 per table</a:t>
            </a:r>
          </a:p>
          <a:p>
            <a:r>
              <a:rPr lang="en-US" dirty="0" smtClean="0"/>
              <a:t>Up to 16 indexed columns in the index</a:t>
            </a:r>
          </a:p>
          <a:p>
            <a:r>
              <a:rPr lang="en-US" dirty="0" smtClean="0"/>
              <a:t>Non-indexed columns can be included via INCLUDE statement</a:t>
            </a:r>
          </a:p>
          <a:p>
            <a:r>
              <a:rPr lang="en-US" dirty="0" smtClean="0"/>
              <a:t>Can be created on any </a:t>
            </a:r>
            <a:r>
              <a:rPr lang="en-US" dirty="0" err="1" smtClean="0"/>
              <a:t>filegroup</a:t>
            </a:r>
            <a:r>
              <a:rPr lang="en-US" dirty="0" smtClean="0"/>
              <a:t> within the database</a:t>
            </a:r>
          </a:p>
          <a:p>
            <a:r>
              <a:rPr lang="en-US" dirty="0" smtClean="0"/>
              <a:t>Can be filtered indexes to include fewer rows in the index.</a:t>
            </a:r>
          </a:p>
          <a:p>
            <a:r>
              <a:rPr lang="en-US" dirty="0" smtClean="0"/>
              <a:t>Non clustered indexes can enforce uniqueness on the indexed columns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Full Text Indexes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accessed via normal SELECT statements</a:t>
            </a:r>
          </a:p>
          <a:p>
            <a:r>
              <a:rPr lang="en-US" dirty="0" smtClean="0"/>
              <a:t>Require use of a predicate:</a:t>
            </a:r>
          </a:p>
          <a:p>
            <a:pPr lvl="1"/>
            <a:r>
              <a:rPr lang="en-US" dirty="0" smtClean="0"/>
              <a:t>CONTAINS</a:t>
            </a:r>
          </a:p>
          <a:p>
            <a:pPr lvl="1"/>
            <a:r>
              <a:rPr lang="en-US" dirty="0" smtClean="0"/>
              <a:t>CONTAINSTABLE</a:t>
            </a:r>
          </a:p>
          <a:p>
            <a:pPr lvl="1"/>
            <a:r>
              <a:rPr lang="en-US" dirty="0" smtClean="0"/>
              <a:t>FREETEXT</a:t>
            </a:r>
          </a:p>
          <a:p>
            <a:pPr lvl="1"/>
            <a:r>
              <a:rPr lang="en-US" dirty="0" smtClean="0"/>
              <a:t>FREETEXTTABLE</a:t>
            </a:r>
          </a:p>
          <a:p>
            <a:r>
              <a:rPr lang="en-US" dirty="0" smtClean="0"/>
              <a:t>Can be used to search binary values (doc, </a:t>
            </a:r>
            <a:r>
              <a:rPr lang="en-US" dirty="0" err="1" smtClean="0"/>
              <a:t>docx</a:t>
            </a:r>
            <a:r>
              <a:rPr lang="en-US" dirty="0" smtClean="0"/>
              <a:t>, </a:t>
            </a:r>
            <a:r>
              <a:rPr lang="en-US" dirty="0" err="1" smtClean="0"/>
              <a:t>xls</a:t>
            </a:r>
            <a:r>
              <a:rPr lang="en-US" dirty="0" smtClean="0"/>
              <a:t>, </a:t>
            </a:r>
            <a:r>
              <a:rPr lang="en-US" dirty="0" err="1" smtClean="0"/>
              <a:t>pdf</a:t>
            </a:r>
            <a:r>
              <a:rPr lang="en-US" dirty="0" smtClean="0"/>
              <a:t>) stored within the database.</a:t>
            </a:r>
          </a:p>
          <a:p>
            <a:r>
              <a:rPr lang="en-US" dirty="0" smtClean="0"/>
              <a:t>Natural Language Search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Full Text Indexes (SQL 2005 and below)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Created and managed outside of the database via Microsoft Search Service</a:t>
            </a:r>
          </a:p>
          <a:p>
            <a:r>
              <a:rPr lang="en-US" dirty="0" smtClean="0"/>
              <a:t>Backed up with the database (starting in SQL 2005)</a:t>
            </a:r>
          </a:p>
          <a:p>
            <a:r>
              <a:rPr lang="en-US" dirty="0" smtClean="0"/>
              <a:t>Searches entire index and returns all matches, which you then filter against your normal table to return correct set of rows.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81</TotalTime>
  <Words>706</Words>
  <Application>Microsoft Office PowerPoint</Application>
  <PresentationFormat>On-screen Show (4:3)</PresentationFormat>
  <Paragraphs>115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Flow</vt:lpstr>
      <vt:lpstr>SQL Server Indexing for the Client Developer</vt:lpstr>
      <vt:lpstr>Slide 2</vt:lpstr>
      <vt:lpstr>Today’s Goals</vt:lpstr>
      <vt:lpstr>Today’s Goals</vt:lpstr>
      <vt:lpstr>Different Kinds of Indexes</vt:lpstr>
      <vt:lpstr>Clustered Indexes</vt:lpstr>
      <vt:lpstr>Non-clustered Index</vt:lpstr>
      <vt:lpstr>Full Text Indexes</vt:lpstr>
      <vt:lpstr>Full Text Indexes (SQL 2005 and below)</vt:lpstr>
      <vt:lpstr>Full Text Indexes (SQL 2008 and up)</vt:lpstr>
      <vt:lpstr>XML Indexes</vt:lpstr>
      <vt:lpstr>Today’s Goals</vt:lpstr>
      <vt:lpstr>Common Misconceptions about indexes</vt:lpstr>
      <vt:lpstr>Today’s Goals</vt:lpstr>
      <vt:lpstr>Downsides to indexes</vt:lpstr>
      <vt:lpstr>Today’s Goals</vt:lpstr>
      <vt:lpstr>Advanced Index Tuning Techniques</vt:lpstr>
      <vt:lpstr>Using the Advanced Index Tuning Techniques</vt:lpstr>
      <vt:lpstr>Physical Index Page Layout</vt:lpstr>
      <vt:lpstr>Q &amp; A</vt:lpstr>
      <vt:lpstr>Denny Cherry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SQL Server Indexing for the Client Developer</dc:title>
  <dc:creator>Denny</dc:creator>
  <cp:lastModifiedBy>Denny</cp:lastModifiedBy>
  <cp:revision>18</cp:revision>
  <dcterms:created xsi:type="dcterms:W3CDTF">2006-08-16T00:00:00Z</dcterms:created>
  <dcterms:modified xsi:type="dcterms:W3CDTF">2009-03-18T06:53:15Z</dcterms:modified>
</cp:coreProperties>
</file>